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jpeg" ContentType="image/jpe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 Id="rId19" Type="http://schemas.openxmlformats.org/officeDocument/2006/relationships/image" Target="../media/image96.png"/><Relationship Id="rId20" Type="http://schemas.openxmlformats.org/officeDocument/2006/relationships/image" Target="../media/image97.png"/><Relationship Id="rId2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2556000" cy="2556000"/>
          </a:xfrm>
          <a:prstGeom prst="rect">
            <a:avLst/>
          </a:prstGeom>
          <a:ln>
            <a:noFill/>
          </a:ln>
        </p:spPr>
      </p:pic>
      <p:sp>
        <p:nvSpPr>
          <p:cNvPr id="77" name="CustomShape 1"/>
          <p:cNvSpPr/>
          <p:nvPr/>
        </p:nvSpPr>
        <p:spPr>
          <a:xfrm>
            <a:off x="3050640" y="3033720"/>
            <a:ext cx="6088680" cy="93816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Normal Equation</a:t>
            </a:r>
            <a:endParaRPr b="0" lang="en-US" sz="6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390" name="CustomShape 2"/>
          <p:cNvSpPr/>
          <p:nvPr/>
        </p:nvSpPr>
        <p:spPr>
          <a:xfrm>
            <a:off x="352440" y="15278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In the example shown below, a linear regression model might underfit the data and a higher order model might get severely affected by the noise and variance in the dataset, an optimal fit would be in between.</a:t>
            </a:r>
            <a:endParaRPr b="0" lang="en-US" sz="2400" spc="-1" strike="noStrike">
              <a:latin typeface="Arial"/>
            </a:endParaRPr>
          </a:p>
        </p:txBody>
      </p:sp>
      <p:pic>
        <p:nvPicPr>
          <p:cNvPr id="391" name="Picture 11" descr=""/>
          <p:cNvPicPr/>
          <p:nvPr/>
        </p:nvPicPr>
        <p:blipFill>
          <a:blip r:embed="rId1"/>
          <a:stretch/>
        </p:blipFill>
        <p:spPr>
          <a:xfrm>
            <a:off x="11110680" y="123840"/>
            <a:ext cx="926280" cy="977400"/>
          </a:xfrm>
          <a:prstGeom prst="rect">
            <a:avLst/>
          </a:prstGeom>
          <a:ln>
            <a:noFill/>
          </a:ln>
        </p:spPr>
      </p:pic>
      <p:sp>
        <p:nvSpPr>
          <p:cNvPr id="392"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5"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406"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407"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08"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409"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0"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31" name="" descr=""/>
          <p:cNvPicPr/>
          <p:nvPr/>
        </p:nvPicPr>
        <p:blipFill>
          <a:blip r:embed="rId5"/>
          <a:stretch/>
        </p:blipFill>
        <p:spPr>
          <a:xfrm>
            <a:off x="2454840" y="3099960"/>
            <a:ext cx="6867360" cy="27457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33" name="CustomShape 2"/>
          <p:cNvSpPr/>
          <p:nvPr/>
        </p:nvSpPr>
        <p:spPr>
          <a:xfrm>
            <a:off x="352440" y="1571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The same applies for logistic regression.</a:t>
            </a:r>
            <a:endParaRPr b="0" lang="en-US" sz="2400" spc="-1" strike="noStrike">
              <a:latin typeface="Arial"/>
            </a:endParaRPr>
          </a:p>
        </p:txBody>
      </p:sp>
      <p:pic>
        <p:nvPicPr>
          <p:cNvPr id="434" name="Picture 11" descr=""/>
          <p:cNvPicPr/>
          <p:nvPr/>
        </p:nvPicPr>
        <p:blipFill>
          <a:blip r:embed="rId1"/>
          <a:stretch/>
        </p:blipFill>
        <p:spPr>
          <a:xfrm>
            <a:off x="11110680" y="123840"/>
            <a:ext cx="926280" cy="977400"/>
          </a:xfrm>
          <a:prstGeom prst="rect">
            <a:avLst/>
          </a:prstGeom>
          <a:ln>
            <a:noFill/>
          </a:ln>
        </p:spPr>
      </p:pic>
      <p:sp>
        <p:nvSpPr>
          <p:cNvPr id="435"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6"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8"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449"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450"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51"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452"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3"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74" name="" descr=""/>
          <p:cNvPicPr/>
          <p:nvPr/>
        </p:nvPicPr>
        <p:blipFill>
          <a:blip r:embed="rId5"/>
          <a:stretch/>
        </p:blipFill>
        <p:spPr>
          <a:xfrm>
            <a:off x="1665360" y="2355840"/>
            <a:ext cx="8502120" cy="364464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76" name="CustomShape 2"/>
          <p:cNvSpPr/>
          <p:nvPr/>
        </p:nvSpPr>
        <p:spPr>
          <a:xfrm>
            <a:off x="820440" y="2939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Model complexity </a:t>
            </a:r>
            <a:endParaRPr b="0" lang="en-US" sz="2400" spc="-1" strike="noStrike">
              <a:latin typeface="Arial"/>
            </a:endParaRPr>
          </a:p>
          <a:p>
            <a:pPr>
              <a:lnSpc>
                <a:spcPct val="100000"/>
              </a:lnSpc>
            </a:pPr>
            <a:r>
              <a:rPr b="0" lang="en-US" sz="2400" spc="-1" strike="noStrike">
                <a:solidFill>
                  <a:srgbClr val="000000"/>
                </a:solidFill>
                <a:latin typeface="Arial"/>
                <a:ea typeface="DejaVu Sans"/>
              </a:rPr>
              <a:t>vs </a:t>
            </a:r>
            <a:endParaRPr b="0" lang="en-US" sz="2400" spc="-1" strike="noStrike">
              <a:latin typeface="Arial"/>
            </a:endParaRPr>
          </a:p>
          <a:p>
            <a:pPr>
              <a:lnSpc>
                <a:spcPct val="100000"/>
              </a:lnSpc>
            </a:pPr>
            <a:r>
              <a:rPr b="0" lang="en-US" sz="2400" spc="-1" strike="noStrike">
                <a:solidFill>
                  <a:srgbClr val="000000"/>
                </a:solidFill>
                <a:latin typeface="Arial"/>
                <a:ea typeface="DejaVu Sans"/>
              </a:rPr>
              <a:t>Test &amp; Training Errors.</a:t>
            </a:r>
            <a:endParaRPr b="0" lang="en-US" sz="2400" spc="-1" strike="noStrike">
              <a:latin typeface="Arial"/>
            </a:endParaRPr>
          </a:p>
        </p:txBody>
      </p:sp>
      <p:pic>
        <p:nvPicPr>
          <p:cNvPr id="477" name="Picture 11" descr=""/>
          <p:cNvPicPr/>
          <p:nvPr/>
        </p:nvPicPr>
        <p:blipFill>
          <a:blip r:embed="rId1"/>
          <a:stretch/>
        </p:blipFill>
        <p:spPr>
          <a:xfrm>
            <a:off x="11110680" y="123840"/>
            <a:ext cx="926280" cy="977400"/>
          </a:xfrm>
          <a:prstGeom prst="rect">
            <a:avLst/>
          </a:prstGeom>
          <a:ln>
            <a:noFill/>
          </a:ln>
        </p:spPr>
      </p:pic>
      <p:sp>
        <p:nvSpPr>
          <p:cNvPr id="478"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9"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0"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1"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1"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492"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493"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94"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495"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6"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7"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8"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1"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4"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8"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0"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1"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5"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6"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17" name="" descr=""/>
          <p:cNvPicPr/>
          <p:nvPr/>
        </p:nvPicPr>
        <p:blipFill>
          <a:blip r:embed="rId5"/>
          <a:stretch/>
        </p:blipFill>
        <p:spPr>
          <a:xfrm>
            <a:off x="4573440" y="1873800"/>
            <a:ext cx="7004520" cy="39956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19" name="CustomShape 2"/>
          <p:cNvSpPr/>
          <p:nvPr/>
        </p:nvSpPr>
        <p:spPr>
          <a:xfrm>
            <a:off x="352440" y="1355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Regularization is a technique used to reduce the error (testing error) by fitting a function appropriately on the given training set and avoid overfitting.</a:t>
            </a:r>
            <a:endParaRPr b="0" lang="en-US" sz="2400" spc="-1" strike="noStrike">
              <a:latin typeface="Arial"/>
            </a:endParaRPr>
          </a:p>
          <a:p>
            <a:pPr>
              <a:lnSpc>
                <a:spcPct val="100000"/>
              </a:lnSpc>
            </a:pPr>
            <a:endParaRPr b="0" lang="en-US" sz="2400" spc="-1" strike="noStrike">
              <a:latin typeface="Arial"/>
            </a:endParaRPr>
          </a:p>
        </p:txBody>
      </p:sp>
      <p:pic>
        <p:nvPicPr>
          <p:cNvPr id="520" name="Picture 11" descr=""/>
          <p:cNvPicPr/>
          <p:nvPr/>
        </p:nvPicPr>
        <p:blipFill>
          <a:blip r:embed="rId1"/>
          <a:stretch/>
        </p:blipFill>
        <p:spPr>
          <a:xfrm>
            <a:off x="11110680" y="123840"/>
            <a:ext cx="926280" cy="977400"/>
          </a:xfrm>
          <a:prstGeom prst="rect">
            <a:avLst/>
          </a:prstGeom>
          <a:ln>
            <a:noFill/>
          </a:ln>
        </p:spPr>
      </p:pic>
      <p:sp>
        <p:nvSpPr>
          <p:cNvPr id="521"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34"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535"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536"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37"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538"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1"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2"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3"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44"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5"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47"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0"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4"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8"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9"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0" name="" descr=""/>
          <p:cNvPicPr/>
          <p:nvPr/>
        </p:nvPicPr>
        <p:blipFill>
          <a:blip r:embed="rId5"/>
          <a:stretch/>
        </p:blipFill>
        <p:spPr>
          <a:xfrm>
            <a:off x="2536920" y="2521080"/>
            <a:ext cx="7116840" cy="34560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62" name="CustomShape 2"/>
          <p:cNvSpPr/>
          <p:nvPr/>
        </p:nvSpPr>
        <p:spPr>
          <a:xfrm>
            <a:off x="352440" y="1463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In regularization, a simple term added in the cost function whether it was a linear regression or a logistic regression, it helps minimizing the values of the parameters while minimizing the error value, thus penalizing the parameters that try to fit the model as neatly as possible and reduce the overfitting problem.</a:t>
            </a:r>
            <a:endParaRPr b="0" lang="en-US" sz="2400" spc="-1" strike="noStrike">
              <a:latin typeface="Arial"/>
            </a:endParaRPr>
          </a:p>
        </p:txBody>
      </p:sp>
      <p:pic>
        <p:nvPicPr>
          <p:cNvPr id="563" name="Picture 11" descr=""/>
          <p:cNvPicPr/>
          <p:nvPr/>
        </p:nvPicPr>
        <p:blipFill>
          <a:blip r:embed="rId1"/>
          <a:stretch/>
        </p:blipFill>
        <p:spPr>
          <a:xfrm>
            <a:off x="11110680" y="123840"/>
            <a:ext cx="926280" cy="977400"/>
          </a:xfrm>
          <a:prstGeom prst="rect">
            <a:avLst/>
          </a:prstGeom>
          <a:ln>
            <a:noFill/>
          </a:ln>
        </p:spPr>
      </p:pic>
      <p:sp>
        <p:nvSpPr>
          <p:cNvPr id="564"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5"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6"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7"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8"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9"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0"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1"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2"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3"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77"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578"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579"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80"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581"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6"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87"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8"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9"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0"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3"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4"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6"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9"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1"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03" name="" descr=""/>
          <p:cNvPicPr/>
          <p:nvPr/>
        </p:nvPicPr>
        <p:blipFill>
          <a:blip r:embed="rId5"/>
          <a:stretch/>
        </p:blipFill>
        <p:spPr>
          <a:xfrm>
            <a:off x="274320" y="3787560"/>
            <a:ext cx="11571480" cy="1789200"/>
          </a:xfrm>
          <a:prstGeom prst="rect">
            <a:avLst/>
          </a:prstGeom>
          <a:ln>
            <a:noFill/>
          </a:ln>
        </p:spPr>
      </p:pic>
      <p:pic>
        <p:nvPicPr>
          <p:cNvPr id="604" name="" descr=""/>
          <p:cNvPicPr/>
          <p:nvPr/>
        </p:nvPicPr>
        <p:blipFill>
          <a:blip r:embed="rId6"/>
          <a:srcRect l="70293" t="38681" r="22562" b="15340"/>
          <a:stretch/>
        </p:blipFill>
        <p:spPr>
          <a:xfrm>
            <a:off x="2652480" y="4516560"/>
            <a:ext cx="820800" cy="8215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5"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06" name="CustomShape 2"/>
          <p:cNvSpPr/>
          <p:nvPr/>
        </p:nvSpPr>
        <p:spPr>
          <a:xfrm>
            <a:off x="352440" y="1463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Thus, the updated function changes to the following.</a:t>
            </a:r>
            <a:endParaRPr b="0" lang="en-US" sz="2400" spc="-1" strike="noStrike">
              <a:latin typeface="Arial"/>
            </a:endParaRPr>
          </a:p>
        </p:txBody>
      </p:sp>
      <p:pic>
        <p:nvPicPr>
          <p:cNvPr id="607" name="Picture 11" descr=""/>
          <p:cNvPicPr/>
          <p:nvPr/>
        </p:nvPicPr>
        <p:blipFill>
          <a:blip r:embed="rId1"/>
          <a:stretch/>
        </p:blipFill>
        <p:spPr>
          <a:xfrm>
            <a:off x="11110680" y="123840"/>
            <a:ext cx="926280" cy="977400"/>
          </a:xfrm>
          <a:prstGeom prst="rect">
            <a:avLst/>
          </a:prstGeom>
          <a:ln>
            <a:noFill/>
          </a:ln>
        </p:spPr>
      </p:pic>
      <p:sp>
        <p:nvSpPr>
          <p:cNvPr id="608"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0"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1"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2"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3"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4"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5"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6"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7"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21"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622"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623"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24"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625"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0"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1"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2"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3"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4"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7"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8"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0"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3"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5"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47" name="" descr=""/>
          <p:cNvPicPr/>
          <p:nvPr/>
        </p:nvPicPr>
        <p:blipFill>
          <a:blip r:embed="rId5"/>
          <a:stretch/>
        </p:blipFill>
        <p:spPr>
          <a:xfrm>
            <a:off x="766080" y="2269440"/>
            <a:ext cx="4460400" cy="1524240"/>
          </a:xfrm>
          <a:prstGeom prst="rect">
            <a:avLst/>
          </a:prstGeom>
          <a:ln>
            <a:noFill/>
          </a:ln>
        </p:spPr>
      </p:pic>
      <p:pic>
        <p:nvPicPr>
          <p:cNvPr id="648" name="" descr=""/>
          <p:cNvPicPr/>
          <p:nvPr/>
        </p:nvPicPr>
        <p:blipFill>
          <a:blip r:embed="rId6"/>
          <a:srcRect l="22162" t="0" r="6031" b="51747"/>
          <a:stretch/>
        </p:blipFill>
        <p:spPr>
          <a:xfrm>
            <a:off x="405360" y="4174920"/>
            <a:ext cx="6074280" cy="1676160"/>
          </a:xfrm>
          <a:prstGeom prst="rect">
            <a:avLst/>
          </a:prstGeom>
          <a:ln>
            <a:noFill/>
          </a:ln>
        </p:spPr>
      </p:pic>
      <p:pic>
        <p:nvPicPr>
          <p:cNvPr id="649" name="" descr=""/>
          <p:cNvPicPr/>
          <p:nvPr/>
        </p:nvPicPr>
        <p:blipFill>
          <a:blip r:embed="rId7"/>
          <a:srcRect l="61182" t="60023" r="26540" b="11140"/>
          <a:stretch/>
        </p:blipFill>
        <p:spPr>
          <a:xfrm>
            <a:off x="6695280" y="4475520"/>
            <a:ext cx="866160" cy="838440"/>
          </a:xfrm>
          <a:prstGeom prst="rect">
            <a:avLst/>
          </a:prstGeom>
          <a:ln>
            <a:noFill/>
          </a:ln>
        </p:spPr>
      </p:pic>
      <p:sp>
        <p:nvSpPr>
          <p:cNvPr id="650" name="CustomShape 39"/>
          <p:cNvSpPr/>
          <p:nvPr/>
        </p:nvSpPr>
        <p:spPr>
          <a:xfrm>
            <a:off x="597960" y="5012640"/>
            <a:ext cx="866880" cy="745200"/>
          </a:xfrm>
          <a:prstGeom prst="rect">
            <a:avLst/>
          </a:prstGeom>
          <a:solidFill>
            <a:srgbClr val="ffffff"/>
          </a:solidFill>
          <a:ln>
            <a:solidFill>
              <a:srgbClr val="ffffff"/>
            </a:solidFill>
          </a:ln>
        </p:spPr>
        <p:style>
          <a:lnRef idx="0"/>
          <a:fillRef idx="0"/>
          <a:effectRef idx="0"/>
          <a:fontRef idx="minor"/>
        </p:style>
      </p:sp>
      <p:pic>
        <p:nvPicPr>
          <p:cNvPr id="651" name="" descr=""/>
          <p:cNvPicPr/>
          <p:nvPr/>
        </p:nvPicPr>
        <p:blipFill>
          <a:blip r:embed="rId8"/>
          <a:srcRect l="27860" t="24134" r="64129" b="59738"/>
          <a:stretch/>
        </p:blipFill>
        <p:spPr>
          <a:xfrm>
            <a:off x="694800" y="4902840"/>
            <a:ext cx="673200" cy="558360"/>
          </a:xfrm>
          <a:prstGeom prst="rect">
            <a:avLst/>
          </a:prstGeom>
          <a:ln>
            <a:noFill/>
          </a:ln>
        </p:spPr>
      </p:pic>
      <p:pic>
        <p:nvPicPr>
          <p:cNvPr id="652" name="" descr=""/>
          <p:cNvPicPr/>
          <p:nvPr/>
        </p:nvPicPr>
        <p:blipFill>
          <a:blip r:embed="rId9"/>
          <a:stretch/>
        </p:blipFill>
        <p:spPr>
          <a:xfrm rot="5400000">
            <a:off x="3970440" y="3853800"/>
            <a:ext cx="373320" cy="456840"/>
          </a:xfrm>
          <a:prstGeom prst="rect">
            <a:avLst/>
          </a:prstGeom>
          <a:ln>
            <a:noFill/>
          </a:ln>
        </p:spPr>
      </p:pic>
      <p:sp>
        <p:nvSpPr>
          <p:cNvPr id="653" name="CustomShape 40"/>
          <p:cNvSpPr/>
          <p:nvPr/>
        </p:nvSpPr>
        <p:spPr>
          <a:xfrm>
            <a:off x="3234960" y="3697200"/>
            <a:ext cx="1942920" cy="96480"/>
          </a:xfrm>
          <a:custGeom>
            <a:avLst/>
            <a:gdLst/>
            <a:ahLst/>
            <a:rect l="l" t="t" r="r" b="b"/>
            <a:pathLst>
              <a:path w="5190" h="268">
                <a:moveTo>
                  <a:pt x="44" y="0"/>
                </a:moveTo>
                <a:cubicBezTo>
                  <a:pt x="22" y="0"/>
                  <a:pt x="0" y="22"/>
                  <a:pt x="0" y="44"/>
                </a:cubicBezTo>
                <a:lnTo>
                  <a:pt x="0" y="222"/>
                </a:lnTo>
                <a:cubicBezTo>
                  <a:pt x="0" y="244"/>
                  <a:pt x="22" y="267"/>
                  <a:pt x="44" y="267"/>
                </a:cubicBezTo>
                <a:lnTo>
                  <a:pt x="5144" y="267"/>
                </a:lnTo>
                <a:cubicBezTo>
                  <a:pt x="5166" y="267"/>
                  <a:pt x="5189" y="244"/>
                  <a:pt x="5189" y="222"/>
                </a:cubicBezTo>
                <a:lnTo>
                  <a:pt x="5189" y="44"/>
                </a:lnTo>
                <a:cubicBezTo>
                  <a:pt x="5189" y="22"/>
                  <a:pt x="5166" y="0"/>
                  <a:pt x="5144" y="0"/>
                </a:cubicBezTo>
                <a:lnTo>
                  <a:pt x="44" y="0"/>
                </a:lnTo>
              </a:path>
            </a:pathLst>
          </a:custGeom>
          <a:solidFill>
            <a:srgbClr val="111111"/>
          </a:solidFill>
          <a:ln>
            <a:solidFill>
              <a:srgbClr val="666666"/>
            </a:solidFill>
          </a:ln>
        </p:spPr>
        <p:style>
          <a:lnRef idx="0"/>
          <a:fillRef idx="0"/>
          <a:effectRef idx="0"/>
          <a:fontRef idx="minor"/>
        </p:style>
      </p:sp>
      <p:pic>
        <p:nvPicPr>
          <p:cNvPr id="654" name="" descr=""/>
          <p:cNvPicPr/>
          <p:nvPr/>
        </p:nvPicPr>
        <p:blipFill>
          <a:blip r:embed="rId10"/>
          <a:srcRect l="73637" t="11748" r="18526" b="71039"/>
          <a:stretch/>
        </p:blipFill>
        <p:spPr>
          <a:xfrm>
            <a:off x="7472880" y="4538520"/>
            <a:ext cx="657000" cy="596160"/>
          </a:xfrm>
          <a:prstGeom prst="rect">
            <a:avLst/>
          </a:prstGeom>
          <a:ln>
            <a:noFill/>
          </a:ln>
        </p:spPr>
      </p:pic>
      <p:pic>
        <p:nvPicPr>
          <p:cNvPr id="655" name="" descr=""/>
          <p:cNvPicPr/>
          <p:nvPr/>
        </p:nvPicPr>
        <p:blipFill>
          <a:blip r:embed="rId11"/>
          <a:srcRect l="22162" t="0" r="64369" b="51747"/>
          <a:stretch/>
        </p:blipFill>
        <p:spPr>
          <a:xfrm>
            <a:off x="8024400" y="4102920"/>
            <a:ext cx="1134720" cy="1675800"/>
          </a:xfrm>
          <a:prstGeom prst="rect">
            <a:avLst/>
          </a:prstGeom>
          <a:ln>
            <a:noFill/>
          </a:ln>
        </p:spPr>
      </p:pic>
      <p:sp>
        <p:nvSpPr>
          <p:cNvPr id="656" name="CustomShape 41"/>
          <p:cNvSpPr/>
          <p:nvPr/>
        </p:nvSpPr>
        <p:spPr>
          <a:xfrm>
            <a:off x="8166960" y="4952520"/>
            <a:ext cx="866880" cy="744840"/>
          </a:xfrm>
          <a:prstGeom prst="rect">
            <a:avLst/>
          </a:prstGeom>
          <a:solidFill>
            <a:srgbClr val="ffffff"/>
          </a:solidFill>
          <a:ln>
            <a:solidFill>
              <a:srgbClr val="ffffff"/>
            </a:solidFill>
          </a:ln>
        </p:spPr>
        <p:style>
          <a:lnRef idx="0"/>
          <a:fillRef idx="0"/>
          <a:effectRef idx="0"/>
          <a:fontRef idx="minor"/>
        </p:style>
      </p:sp>
      <p:pic>
        <p:nvPicPr>
          <p:cNvPr id="657" name="" descr=""/>
          <p:cNvPicPr/>
          <p:nvPr/>
        </p:nvPicPr>
        <p:blipFill>
          <a:blip r:embed="rId12"/>
          <a:srcRect l="27860" t="24134" r="64129" b="59738"/>
          <a:stretch/>
        </p:blipFill>
        <p:spPr>
          <a:xfrm>
            <a:off x="8367840" y="4804920"/>
            <a:ext cx="673200" cy="558000"/>
          </a:xfrm>
          <a:prstGeom prst="rect">
            <a:avLst/>
          </a:prstGeom>
          <a:ln>
            <a:noFill/>
          </a:ln>
        </p:spPr>
      </p:pic>
      <p:pic>
        <p:nvPicPr>
          <p:cNvPr id="658" name="" descr=""/>
          <p:cNvPicPr/>
          <p:nvPr/>
        </p:nvPicPr>
        <p:blipFill>
          <a:blip r:embed="rId13"/>
          <a:srcRect l="53617" t="63019" r="38680" b="13125"/>
          <a:stretch/>
        </p:blipFill>
        <p:spPr>
          <a:xfrm>
            <a:off x="9120240" y="4498200"/>
            <a:ext cx="571320" cy="823320"/>
          </a:xfrm>
          <a:prstGeom prst="rect">
            <a:avLst/>
          </a:prstGeom>
          <a:ln>
            <a:noFill/>
          </a:ln>
        </p:spPr>
      </p:pic>
      <p:sp>
        <p:nvSpPr>
          <p:cNvPr id="659" name="CustomShape 42"/>
          <p:cNvSpPr/>
          <p:nvPr/>
        </p:nvSpPr>
        <p:spPr>
          <a:xfrm>
            <a:off x="8174160" y="4102920"/>
            <a:ext cx="866880" cy="654120"/>
          </a:xfrm>
          <a:prstGeom prst="rect">
            <a:avLst/>
          </a:prstGeom>
          <a:solidFill>
            <a:srgbClr val="ffffff"/>
          </a:solidFill>
          <a:ln>
            <a:solidFill>
              <a:srgbClr val="ffffff"/>
            </a:solidFill>
          </a:ln>
        </p:spPr>
        <p:style>
          <a:lnRef idx="0"/>
          <a:fillRef idx="0"/>
          <a:effectRef idx="0"/>
          <a:fontRef idx="minor"/>
        </p:style>
      </p:sp>
      <p:pic>
        <p:nvPicPr>
          <p:cNvPr id="660" name="" descr=""/>
          <p:cNvPicPr/>
          <p:nvPr/>
        </p:nvPicPr>
        <p:blipFill>
          <a:blip r:embed="rId14"/>
          <a:stretch/>
        </p:blipFill>
        <p:spPr>
          <a:xfrm>
            <a:off x="8407800" y="4179960"/>
            <a:ext cx="475200" cy="516960"/>
          </a:xfrm>
          <a:prstGeom prst="rect">
            <a:avLst/>
          </a:prstGeom>
          <a:ln>
            <a:noFill/>
          </a:ln>
        </p:spPr>
      </p:pic>
      <p:sp>
        <p:nvSpPr>
          <p:cNvPr id="661" name="Line 43"/>
          <p:cNvSpPr/>
          <p:nvPr/>
        </p:nvSpPr>
        <p:spPr>
          <a:xfrm flipV="1">
            <a:off x="3234960" y="2269440"/>
            <a:ext cx="1440" cy="1427760"/>
          </a:xfrm>
          <a:prstGeom prst="line">
            <a:avLst/>
          </a:prstGeom>
          <a:ln>
            <a:solidFill>
              <a:srgbClr val="000000"/>
            </a:solidFill>
          </a:ln>
        </p:spPr>
        <p:style>
          <a:lnRef idx="0"/>
          <a:fillRef idx="0"/>
          <a:effectRef idx="0"/>
          <a:fontRef idx="minor"/>
        </p:style>
      </p:sp>
      <p:sp>
        <p:nvSpPr>
          <p:cNvPr id="662" name="Line 44"/>
          <p:cNvSpPr/>
          <p:nvPr/>
        </p:nvSpPr>
        <p:spPr>
          <a:xfrm flipV="1">
            <a:off x="5178960" y="2269440"/>
            <a:ext cx="1440" cy="1427760"/>
          </a:xfrm>
          <a:prstGeom prst="line">
            <a:avLst/>
          </a:prstGeom>
          <a:ln>
            <a:solidFill>
              <a:srgbClr val="000000"/>
            </a:solidFill>
          </a:ln>
        </p:spPr>
        <p:style>
          <a:lnRef idx="0"/>
          <a:fillRef idx="0"/>
          <a:effectRef idx="0"/>
          <a:fontRef idx="minor"/>
        </p:style>
      </p:sp>
      <p:pic>
        <p:nvPicPr>
          <p:cNvPr id="663" name="" descr=""/>
          <p:cNvPicPr/>
          <p:nvPr/>
        </p:nvPicPr>
        <p:blipFill>
          <a:blip r:embed="rId15"/>
          <a:stretch/>
        </p:blipFill>
        <p:spPr>
          <a:xfrm rot="5385600">
            <a:off x="7929360" y="2578320"/>
            <a:ext cx="1617480" cy="387720"/>
          </a:xfrm>
          <a:prstGeom prst="rect">
            <a:avLst/>
          </a:prstGeom>
          <a:ln>
            <a:noFill/>
          </a:ln>
        </p:spPr>
      </p:pic>
      <p:sp>
        <p:nvSpPr>
          <p:cNvPr id="664" name="CustomShape 45"/>
          <p:cNvSpPr/>
          <p:nvPr/>
        </p:nvSpPr>
        <p:spPr>
          <a:xfrm>
            <a:off x="7481520" y="3857040"/>
            <a:ext cx="2559240" cy="1827720"/>
          </a:xfrm>
          <a:prstGeom prst="rect">
            <a:avLst/>
          </a:prstGeom>
          <a:noFill/>
          <a:ln>
            <a:solidFill>
              <a:srgbClr val="ed1c24"/>
            </a:solidFill>
          </a:ln>
        </p:spPr>
        <p:style>
          <a:lnRef idx="0"/>
          <a:fillRef idx="0"/>
          <a:effectRef idx="0"/>
          <a:fontRef idx="minor"/>
        </p:style>
      </p:sp>
      <p:sp>
        <p:nvSpPr>
          <p:cNvPr id="665" name="CustomShape 46"/>
          <p:cNvSpPr/>
          <p:nvPr/>
        </p:nvSpPr>
        <p:spPr>
          <a:xfrm>
            <a:off x="7680960" y="1587600"/>
            <a:ext cx="2842200" cy="528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Arial"/>
                <a:ea typeface="DejaVu Sans"/>
              </a:rPr>
              <a:t>Regularization Term</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6" name="CustomShape 1"/>
          <p:cNvSpPr/>
          <p:nvPr/>
        </p:nvSpPr>
        <p:spPr>
          <a:xfrm>
            <a:off x="352440" y="324000"/>
            <a:ext cx="48578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67" name="CustomShape 2"/>
          <p:cNvSpPr/>
          <p:nvPr/>
        </p:nvSpPr>
        <p:spPr>
          <a:xfrm>
            <a:off x="352440" y="1463040"/>
            <a:ext cx="11439000" cy="756360"/>
          </a:xfrm>
          <a:prstGeom prst="rect">
            <a:avLst/>
          </a:prstGeom>
          <a:noFill/>
          <a:ln>
            <a:noFill/>
          </a:ln>
        </p:spPr>
        <p:style>
          <a:lnRef idx="0"/>
          <a:fillRef idx="0"/>
          <a:effectRef idx="0"/>
          <a:fontRef idx="minor"/>
        </p:style>
      </p:sp>
      <p:pic>
        <p:nvPicPr>
          <p:cNvPr id="668" name="Picture 11" descr=""/>
          <p:cNvPicPr/>
          <p:nvPr/>
        </p:nvPicPr>
        <p:blipFill>
          <a:blip r:embed="rId1"/>
          <a:stretch/>
        </p:blipFill>
        <p:spPr>
          <a:xfrm>
            <a:off x="11110680" y="123840"/>
            <a:ext cx="926280" cy="977400"/>
          </a:xfrm>
          <a:prstGeom prst="rect">
            <a:avLst/>
          </a:prstGeom>
          <a:ln>
            <a:noFill/>
          </a:ln>
        </p:spPr>
      </p:pic>
      <p:sp>
        <p:nvSpPr>
          <p:cNvPr id="669"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5"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6"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7"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8"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9"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82"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683"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684"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85"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686"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8"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1"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5"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8"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9"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0"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1"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2"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3"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4"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5"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6"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7"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8" name="" descr=""/>
          <p:cNvPicPr/>
          <p:nvPr/>
        </p:nvPicPr>
        <p:blipFill>
          <a:blip r:embed="rId5"/>
          <a:srcRect l="22162" t="0" r="6031" b="51747"/>
          <a:stretch/>
        </p:blipFill>
        <p:spPr>
          <a:xfrm>
            <a:off x="5610240" y="3369960"/>
            <a:ext cx="5171400" cy="1422720"/>
          </a:xfrm>
          <a:prstGeom prst="rect">
            <a:avLst/>
          </a:prstGeom>
          <a:ln>
            <a:noFill/>
          </a:ln>
        </p:spPr>
      </p:pic>
      <p:pic>
        <p:nvPicPr>
          <p:cNvPr id="709" name="" descr=""/>
          <p:cNvPicPr/>
          <p:nvPr/>
        </p:nvPicPr>
        <p:blipFill>
          <a:blip r:embed="rId6"/>
          <a:srcRect l="61182" t="60023" r="26540" b="11140"/>
          <a:stretch/>
        </p:blipFill>
        <p:spPr>
          <a:xfrm>
            <a:off x="10965960" y="3655800"/>
            <a:ext cx="737280" cy="711720"/>
          </a:xfrm>
          <a:prstGeom prst="rect">
            <a:avLst/>
          </a:prstGeom>
          <a:ln>
            <a:noFill/>
          </a:ln>
        </p:spPr>
      </p:pic>
      <p:sp>
        <p:nvSpPr>
          <p:cNvPr id="710" name="CustomShape 39"/>
          <p:cNvSpPr/>
          <p:nvPr/>
        </p:nvSpPr>
        <p:spPr>
          <a:xfrm>
            <a:off x="5774040" y="4111200"/>
            <a:ext cx="737640" cy="632880"/>
          </a:xfrm>
          <a:prstGeom prst="rect">
            <a:avLst/>
          </a:prstGeom>
          <a:solidFill>
            <a:srgbClr val="ffffff"/>
          </a:solidFill>
          <a:ln>
            <a:solidFill>
              <a:srgbClr val="ffffff"/>
            </a:solidFill>
          </a:ln>
        </p:spPr>
        <p:style>
          <a:lnRef idx="0"/>
          <a:fillRef idx="0"/>
          <a:effectRef idx="0"/>
          <a:fontRef idx="minor"/>
        </p:style>
      </p:sp>
      <p:pic>
        <p:nvPicPr>
          <p:cNvPr id="711" name="" descr=""/>
          <p:cNvPicPr/>
          <p:nvPr/>
        </p:nvPicPr>
        <p:blipFill>
          <a:blip r:embed="rId7"/>
          <a:srcRect l="27860" t="24134" r="64129" b="59738"/>
          <a:stretch/>
        </p:blipFill>
        <p:spPr>
          <a:xfrm>
            <a:off x="5856840" y="4018680"/>
            <a:ext cx="572760" cy="473040"/>
          </a:xfrm>
          <a:prstGeom prst="rect">
            <a:avLst/>
          </a:prstGeom>
          <a:ln>
            <a:noFill/>
          </a:ln>
        </p:spPr>
      </p:pic>
      <p:pic>
        <p:nvPicPr>
          <p:cNvPr id="712" name="" descr=""/>
          <p:cNvPicPr/>
          <p:nvPr/>
        </p:nvPicPr>
        <p:blipFill>
          <a:blip r:embed="rId8"/>
          <a:srcRect l="73637" t="11748" r="18526" b="71039"/>
          <a:stretch/>
        </p:blipFill>
        <p:spPr>
          <a:xfrm>
            <a:off x="2169000" y="3740400"/>
            <a:ext cx="561600" cy="461880"/>
          </a:xfrm>
          <a:prstGeom prst="rect">
            <a:avLst/>
          </a:prstGeom>
          <a:ln>
            <a:noFill/>
          </a:ln>
        </p:spPr>
      </p:pic>
      <p:pic>
        <p:nvPicPr>
          <p:cNvPr id="713" name="" descr=""/>
          <p:cNvPicPr/>
          <p:nvPr/>
        </p:nvPicPr>
        <p:blipFill>
          <a:blip r:embed="rId9"/>
          <a:srcRect l="22162" t="0" r="64369" b="51747"/>
          <a:stretch/>
        </p:blipFill>
        <p:spPr>
          <a:xfrm>
            <a:off x="2978640" y="3402720"/>
            <a:ext cx="969480" cy="1298520"/>
          </a:xfrm>
          <a:prstGeom prst="rect">
            <a:avLst/>
          </a:prstGeom>
          <a:ln>
            <a:noFill/>
          </a:ln>
        </p:spPr>
      </p:pic>
      <p:sp>
        <p:nvSpPr>
          <p:cNvPr id="714" name="CustomShape 40"/>
          <p:cNvSpPr/>
          <p:nvPr/>
        </p:nvSpPr>
        <p:spPr>
          <a:xfrm>
            <a:off x="3100320" y="4061160"/>
            <a:ext cx="740880" cy="577080"/>
          </a:xfrm>
          <a:prstGeom prst="rect">
            <a:avLst/>
          </a:prstGeom>
          <a:solidFill>
            <a:srgbClr val="ffffff"/>
          </a:solidFill>
          <a:ln>
            <a:solidFill>
              <a:srgbClr val="ffffff"/>
            </a:solidFill>
          </a:ln>
        </p:spPr>
        <p:style>
          <a:lnRef idx="0"/>
          <a:fillRef idx="0"/>
          <a:effectRef idx="0"/>
          <a:fontRef idx="minor"/>
        </p:style>
      </p:sp>
      <p:pic>
        <p:nvPicPr>
          <p:cNvPr id="715" name="" descr=""/>
          <p:cNvPicPr/>
          <p:nvPr/>
        </p:nvPicPr>
        <p:blipFill>
          <a:blip r:embed="rId10"/>
          <a:srcRect l="27860" t="24134" r="64129" b="59738"/>
          <a:stretch/>
        </p:blipFill>
        <p:spPr>
          <a:xfrm>
            <a:off x="3272040" y="3947040"/>
            <a:ext cx="575280" cy="432000"/>
          </a:xfrm>
          <a:prstGeom prst="rect">
            <a:avLst/>
          </a:prstGeom>
          <a:ln>
            <a:noFill/>
          </a:ln>
        </p:spPr>
      </p:pic>
      <p:sp>
        <p:nvSpPr>
          <p:cNvPr id="716" name="CustomShape 41"/>
          <p:cNvSpPr/>
          <p:nvPr/>
        </p:nvSpPr>
        <p:spPr>
          <a:xfrm>
            <a:off x="3106800" y="3402720"/>
            <a:ext cx="740520" cy="506880"/>
          </a:xfrm>
          <a:prstGeom prst="rect">
            <a:avLst/>
          </a:prstGeom>
          <a:solidFill>
            <a:srgbClr val="ffffff"/>
          </a:solidFill>
          <a:ln>
            <a:solidFill>
              <a:srgbClr val="ffffff"/>
            </a:solidFill>
          </a:ln>
        </p:spPr>
        <p:style>
          <a:lnRef idx="0"/>
          <a:fillRef idx="0"/>
          <a:effectRef idx="0"/>
          <a:fontRef idx="minor"/>
        </p:style>
      </p:sp>
      <p:pic>
        <p:nvPicPr>
          <p:cNvPr id="717" name="" descr=""/>
          <p:cNvPicPr/>
          <p:nvPr/>
        </p:nvPicPr>
        <p:blipFill>
          <a:blip r:embed="rId11"/>
          <a:stretch/>
        </p:blipFill>
        <p:spPr>
          <a:xfrm>
            <a:off x="3306600" y="3462120"/>
            <a:ext cx="405720" cy="400680"/>
          </a:xfrm>
          <a:prstGeom prst="rect">
            <a:avLst/>
          </a:prstGeom>
          <a:ln>
            <a:noFill/>
          </a:ln>
        </p:spPr>
      </p:pic>
      <p:pic>
        <p:nvPicPr>
          <p:cNvPr id="718" name="" descr=""/>
          <p:cNvPicPr/>
          <p:nvPr/>
        </p:nvPicPr>
        <p:blipFill>
          <a:blip r:embed="rId12"/>
          <a:srcRect l="53617" t="63019" r="38680" b="13125"/>
          <a:stretch/>
        </p:blipFill>
        <p:spPr>
          <a:xfrm>
            <a:off x="408240" y="3653280"/>
            <a:ext cx="487800" cy="637560"/>
          </a:xfrm>
          <a:prstGeom prst="rect">
            <a:avLst/>
          </a:prstGeom>
          <a:ln>
            <a:noFill/>
          </a:ln>
        </p:spPr>
      </p:pic>
      <p:pic>
        <p:nvPicPr>
          <p:cNvPr id="719" name="" descr=""/>
          <p:cNvPicPr/>
          <p:nvPr/>
        </p:nvPicPr>
        <p:blipFill>
          <a:blip r:embed="rId13"/>
          <a:srcRect l="16583" t="28468" r="77846" b="35766"/>
          <a:stretch/>
        </p:blipFill>
        <p:spPr>
          <a:xfrm>
            <a:off x="1004400" y="3692160"/>
            <a:ext cx="545400" cy="495000"/>
          </a:xfrm>
          <a:prstGeom prst="rect">
            <a:avLst/>
          </a:prstGeom>
          <a:ln>
            <a:noFill/>
          </a:ln>
        </p:spPr>
      </p:pic>
      <p:pic>
        <p:nvPicPr>
          <p:cNvPr id="720" name="" descr=""/>
          <p:cNvPicPr/>
          <p:nvPr/>
        </p:nvPicPr>
        <p:blipFill>
          <a:blip r:embed="rId14"/>
          <a:srcRect l="53617" t="63019" r="38680" b="13125"/>
          <a:stretch/>
        </p:blipFill>
        <p:spPr>
          <a:xfrm>
            <a:off x="4315320" y="3681360"/>
            <a:ext cx="487440" cy="637560"/>
          </a:xfrm>
          <a:prstGeom prst="rect">
            <a:avLst/>
          </a:prstGeom>
          <a:ln>
            <a:noFill/>
          </a:ln>
        </p:spPr>
      </p:pic>
      <p:pic>
        <p:nvPicPr>
          <p:cNvPr id="721" name="" descr=""/>
          <p:cNvPicPr/>
          <p:nvPr/>
        </p:nvPicPr>
        <p:blipFill>
          <a:blip r:embed="rId15"/>
          <a:stretch/>
        </p:blipFill>
        <p:spPr>
          <a:xfrm>
            <a:off x="2681640" y="3757320"/>
            <a:ext cx="471600" cy="426960"/>
          </a:xfrm>
          <a:prstGeom prst="rect">
            <a:avLst/>
          </a:prstGeom>
          <a:ln>
            <a:noFill/>
          </a:ln>
        </p:spPr>
      </p:pic>
      <p:pic>
        <p:nvPicPr>
          <p:cNvPr id="722" name="" descr=""/>
          <p:cNvPicPr/>
          <p:nvPr/>
        </p:nvPicPr>
        <p:blipFill>
          <a:blip r:embed="rId16"/>
          <a:srcRect l="25399" t="0" r="64834" b="82927"/>
          <a:stretch/>
        </p:blipFill>
        <p:spPr>
          <a:xfrm>
            <a:off x="1672920" y="3755880"/>
            <a:ext cx="702000" cy="457200"/>
          </a:xfrm>
          <a:prstGeom prst="rect">
            <a:avLst/>
          </a:prstGeom>
          <a:ln>
            <a:noFill/>
          </a:ln>
        </p:spPr>
      </p:pic>
      <p:pic>
        <p:nvPicPr>
          <p:cNvPr id="723" name="" descr=""/>
          <p:cNvPicPr/>
          <p:nvPr/>
        </p:nvPicPr>
        <p:blipFill>
          <a:blip r:embed="rId17"/>
          <a:srcRect l="91272" t="5376" r="6031" b="65671"/>
          <a:stretch/>
        </p:blipFill>
        <p:spPr>
          <a:xfrm>
            <a:off x="4040280" y="3538080"/>
            <a:ext cx="189720" cy="778320"/>
          </a:xfrm>
          <a:prstGeom prst="rect">
            <a:avLst/>
          </a:prstGeom>
          <a:ln>
            <a:noFill/>
          </a:ln>
        </p:spPr>
      </p:pic>
      <p:pic>
        <p:nvPicPr>
          <p:cNvPr id="724" name="" descr=""/>
          <p:cNvPicPr/>
          <p:nvPr/>
        </p:nvPicPr>
        <p:blipFill>
          <a:blip r:embed="rId18"/>
          <a:srcRect l="91272" t="5376" r="6031" b="65671"/>
          <a:stretch/>
        </p:blipFill>
        <p:spPr>
          <a:xfrm>
            <a:off x="1578600" y="3538080"/>
            <a:ext cx="190080" cy="777960"/>
          </a:xfrm>
          <a:prstGeom prst="rect">
            <a:avLst/>
          </a:prstGeom>
          <a:ln>
            <a:noFill/>
          </a:ln>
        </p:spPr>
      </p:pic>
      <p:pic>
        <p:nvPicPr>
          <p:cNvPr id="725" name="" descr=""/>
          <p:cNvPicPr/>
          <p:nvPr/>
        </p:nvPicPr>
        <p:blipFill>
          <a:blip r:embed="rId19"/>
          <a:srcRect l="73637" t="11748" r="18526" b="71039"/>
          <a:stretch/>
        </p:blipFill>
        <p:spPr>
          <a:xfrm>
            <a:off x="4814640" y="3740760"/>
            <a:ext cx="560880" cy="461520"/>
          </a:xfrm>
          <a:prstGeom prst="rect">
            <a:avLst/>
          </a:prstGeom>
          <a:ln>
            <a:noFill/>
          </a:ln>
        </p:spPr>
      </p:pic>
      <p:pic>
        <p:nvPicPr>
          <p:cNvPr id="726" name="" descr=""/>
          <p:cNvPicPr/>
          <p:nvPr/>
        </p:nvPicPr>
        <p:blipFill>
          <a:blip r:embed="rId20"/>
          <a:stretch/>
        </p:blipFill>
        <p:spPr>
          <a:xfrm>
            <a:off x="5266080" y="3757320"/>
            <a:ext cx="471240" cy="427320"/>
          </a:xfrm>
          <a:prstGeom prst="rect">
            <a:avLst/>
          </a:prstGeom>
          <a:ln>
            <a:noFill/>
          </a:ln>
        </p:spPr>
      </p:pic>
      <p:sp>
        <p:nvSpPr>
          <p:cNvPr id="727" name="CustomShape 42"/>
          <p:cNvSpPr/>
          <p:nvPr/>
        </p:nvSpPr>
        <p:spPr>
          <a:xfrm>
            <a:off x="4176000" y="3713760"/>
            <a:ext cx="257400" cy="40176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a:t>
            </a:r>
            <a:endParaRPr b="0" lang="en-US" sz="2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8" name="Picture 4" descr=""/>
          <p:cNvPicPr/>
          <p:nvPr/>
        </p:nvPicPr>
        <p:blipFill>
          <a:blip r:embed="rId1"/>
          <a:stretch/>
        </p:blipFill>
        <p:spPr>
          <a:xfrm>
            <a:off x="0" y="0"/>
            <a:ext cx="2556000" cy="2556000"/>
          </a:xfrm>
          <a:prstGeom prst="rect">
            <a:avLst/>
          </a:prstGeom>
          <a:ln>
            <a:noFill/>
          </a:ln>
        </p:spPr>
      </p:pic>
      <p:sp>
        <p:nvSpPr>
          <p:cNvPr id="729" name="CustomShape 1"/>
          <p:cNvSpPr/>
          <p:nvPr/>
        </p:nvSpPr>
        <p:spPr>
          <a:xfrm>
            <a:off x="3050640" y="3033720"/>
            <a:ext cx="6088680" cy="938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ce181e"/>
                </a:solidFill>
                <a:latin typeface="Arial"/>
                <a:ea typeface="DejaVu Sans"/>
              </a:rPr>
              <a:t>Goodbye</a:t>
            </a:r>
            <a:endParaRPr b="0" lang="en-US" sz="96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52440" y="324000"/>
            <a:ext cx="531252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79" name="CustomShape 2"/>
          <p:cNvSpPr/>
          <p:nvPr/>
        </p:nvSpPr>
        <p:spPr>
          <a:xfrm>
            <a:off x="352440" y="1235160"/>
            <a:ext cx="2477880" cy="695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Formula</a:t>
            </a:r>
            <a:endParaRPr b="0" lang="en-US" sz="4000" spc="-1" strike="noStrike">
              <a:latin typeface="Arial"/>
            </a:endParaRPr>
          </a:p>
        </p:txBody>
      </p:sp>
      <p:sp>
        <p:nvSpPr>
          <p:cNvPr id="80" name="CustomShape 3"/>
          <p:cNvSpPr/>
          <p:nvPr/>
        </p:nvSpPr>
        <p:spPr>
          <a:xfrm>
            <a:off x="352440" y="1931040"/>
            <a:ext cx="11439000" cy="7869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1" name="Picture 11" descr=""/>
          <p:cNvPicPr/>
          <p:nvPr/>
        </p:nvPicPr>
        <p:blipFill>
          <a:blip r:embed="rId1"/>
          <a:stretch/>
        </p:blipFill>
        <p:spPr>
          <a:xfrm>
            <a:off x="11110680" y="123840"/>
            <a:ext cx="926280" cy="977400"/>
          </a:xfrm>
          <a:prstGeom prst="rect">
            <a:avLst/>
          </a:prstGeom>
          <a:ln>
            <a:noFill/>
          </a:ln>
        </p:spPr>
      </p:pic>
      <p:sp>
        <p:nvSpPr>
          <p:cNvPr id="82" name="CustomShape 4"/>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 name="CustomShape 5"/>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6"/>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7"/>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8"/>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9"/>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10"/>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1"/>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2"/>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3"/>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4"/>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5"/>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6"/>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5"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96"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97" name="CustomShape 17"/>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98"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99" name="CustomShape 18"/>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 name="CustomShape 19"/>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20"/>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1"/>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2"/>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 name="CustomShape 25"/>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6"/>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 name="CustomShape 27"/>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 name="CustomShape 28"/>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9"/>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1" name="CustomShape 30"/>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 name="CustomShape 31"/>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 name="CustomShape 32"/>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3"/>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4"/>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5"/>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6"/>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7"/>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9" name="CustomShape 38"/>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9"/>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21" name="" descr=""/>
          <p:cNvPicPr/>
          <p:nvPr/>
        </p:nvPicPr>
        <p:blipFill>
          <a:blip r:embed="rId5"/>
          <a:srcRect l="21312" t="0" r="29857" b="0"/>
          <a:stretch/>
        </p:blipFill>
        <p:spPr>
          <a:xfrm>
            <a:off x="1847160" y="2985840"/>
            <a:ext cx="8493480" cy="15537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252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123" name="CustomShape 2"/>
          <p:cNvSpPr/>
          <p:nvPr/>
        </p:nvSpPr>
        <p:spPr>
          <a:xfrm>
            <a:off x="352440" y="1235160"/>
            <a:ext cx="1747080" cy="695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vs GD</a:t>
            </a:r>
            <a:endParaRPr b="0" lang="en-US" sz="4000" spc="-1" strike="noStrike">
              <a:latin typeface="Arial"/>
            </a:endParaRPr>
          </a:p>
        </p:txBody>
      </p:sp>
      <p:sp>
        <p:nvSpPr>
          <p:cNvPr id="124" name="CustomShape 3"/>
          <p:cNvSpPr/>
          <p:nvPr/>
        </p:nvSpPr>
        <p:spPr>
          <a:xfrm>
            <a:off x="352440" y="1931040"/>
            <a:ext cx="11439000" cy="7869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5" name="Picture 11" descr=""/>
          <p:cNvPicPr/>
          <p:nvPr/>
        </p:nvPicPr>
        <p:blipFill>
          <a:blip r:embed="rId1"/>
          <a:stretch/>
        </p:blipFill>
        <p:spPr>
          <a:xfrm>
            <a:off x="11110680" y="123840"/>
            <a:ext cx="926280" cy="977400"/>
          </a:xfrm>
          <a:prstGeom prst="rect">
            <a:avLst/>
          </a:prstGeom>
          <a:ln>
            <a:noFill/>
          </a:ln>
        </p:spPr>
      </p:pic>
      <p:sp>
        <p:nvSpPr>
          <p:cNvPr id="126" name="CustomShape 4"/>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7"/>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8"/>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9"/>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10"/>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1"/>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2"/>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3"/>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4"/>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5"/>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6"/>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9"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140"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141" name="CustomShape 17"/>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42"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143" name="CustomShape 18"/>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 name="CustomShape 19"/>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20"/>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1"/>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2"/>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3"/>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9" name="CustomShape 24"/>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 name="CustomShape 25"/>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6"/>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 name="CustomShape 27"/>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 name="CustomShape 28"/>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9"/>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5" name="CustomShape 30"/>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 name="CustomShape 31"/>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 name="CustomShape 32"/>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3"/>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4"/>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5"/>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6"/>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7"/>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3" name="CustomShape 38"/>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9"/>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65" name="" descr=""/>
          <p:cNvPicPr/>
          <p:nvPr/>
        </p:nvPicPr>
        <p:blipFill>
          <a:blip r:embed="rId5"/>
          <a:srcRect l="0" t="12289" r="0" b="7411"/>
          <a:stretch/>
        </p:blipFill>
        <p:spPr>
          <a:xfrm>
            <a:off x="871200" y="2075040"/>
            <a:ext cx="10445760" cy="3705840"/>
          </a:xfrm>
          <a:prstGeom prst="rect">
            <a:avLst/>
          </a:prstGeom>
          <a:ln>
            <a:noFill/>
          </a:ln>
        </p:spPr>
      </p:pic>
      <p:sp>
        <p:nvSpPr>
          <p:cNvPr id="166" name="CustomShape 40"/>
          <p:cNvSpPr/>
          <p:nvPr/>
        </p:nvSpPr>
        <p:spPr>
          <a:xfrm>
            <a:off x="4754880" y="5486400"/>
            <a:ext cx="6397200" cy="362160"/>
          </a:xfrm>
          <a:prstGeom prst="rect">
            <a:avLst/>
          </a:prstGeom>
          <a:solidFill>
            <a:srgbClr val="ffffff"/>
          </a:solidFill>
          <a:ln>
            <a:solidFill>
              <a:srgbClr val="ffffff"/>
            </a:solid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4" descr=""/>
          <p:cNvPicPr/>
          <p:nvPr/>
        </p:nvPicPr>
        <p:blipFill>
          <a:blip r:embed="rId1"/>
          <a:stretch/>
        </p:blipFill>
        <p:spPr>
          <a:xfrm>
            <a:off x="0" y="0"/>
            <a:ext cx="2556000" cy="2556000"/>
          </a:xfrm>
          <a:prstGeom prst="rect">
            <a:avLst/>
          </a:prstGeom>
          <a:ln>
            <a:noFill/>
          </a:ln>
        </p:spPr>
      </p:pic>
      <p:sp>
        <p:nvSpPr>
          <p:cNvPr id="168" name="CustomShape 1"/>
          <p:cNvSpPr/>
          <p:nvPr/>
        </p:nvSpPr>
        <p:spPr>
          <a:xfrm>
            <a:off x="858960" y="3033720"/>
            <a:ext cx="10659600" cy="93816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Over Fitting &amp; Regularization</a:t>
            </a:r>
            <a:endParaRPr b="0" lang="en-US" sz="6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52440" y="324000"/>
            <a:ext cx="796428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OF &amp; Regularization</a:t>
            </a:r>
            <a:endParaRPr b="0" lang="en-US" sz="5000" spc="-1" strike="noStrike">
              <a:latin typeface="Arial"/>
            </a:endParaRPr>
          </a:p>
        </p:txBody>
      </p:sp>
      <p:sp>
        <p:nvSpPr>
          <p:cNvPr id="170" name="CustomShape 2"/>
          <p:cNvSpPr/>
          <p:nvPr/>
        </p:nvSpPr>
        <p:spPr>
          <a:xfrm>
            <a:off x="352440" y="1235160"/>
            <a:ext cx="2112120" cy="69552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Outline</a:t>
            </a:r>
            <a:endParaRPr b="0" lang="en-US" sz="4000" spc="-1" strike="noStrike">
              <a:latin typeface="Arial"/>
            </a:endParaRPr>
          </a:p>
        </p:txBody>
      </p:sp>
      <p:sp>
        <p:nvSpPr>
          <p:cNvPr id="171" name="CustomShape 3"/>
          <p:cNvSpPr/>
          <p:nvPr/>
        </p:nvSpPr>
        <p:spPr>
          <a:xfrm>
            <a:off x="352440" y="1931040"/>
            <a:ext cx="11439000" cy="3558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600" spc="-1" strike="noStrike">
                <a:solidFill>
                  <a:srgbClr val="000000"/>
                </a:solidFill>
                <a:latin typeface="Arial"/>
                <a:ea typeface="Hack"/>
              </a:rPr>
              <a:t>- Underfitting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Overfitting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Regularization</a:t>
            </a:r>
            <a:endParaRPr b="0" lang="en-US" sz="2600" spc="-1" strike="noStrike">
              <a:latin typeface="Arial"/>
            </a:endParaRPr>
          </a:p>
        </p:txBody>
      </p:sp>
      <p:pic>
        <p:nvPicPr>
          <p:cNvPr id="172" name="Picture 11" descr=""/>
          <p:cNvPicPr/>
          <p:nvPr/>
        </p:nvPicPr>
        <p:blipFill>
          <a:blip r:embed="rId1"/>
          <a:stretch/>
        </p:blipFill>
        <p:spPr>
          <a:xfrm>
            <a:off x="11110680" y="123840"/>
            <a:ext cx="926280" cy="977400"/>
          </a:xfrm>
          <a:prstGeom prst="rect">
            <a:avLst/>
          </a:prstGeom>
          <a:ln>
            <a:noFill/>
          </a:ln>
        </p:spPr>
      </p:pic>
      <p:sp>
        <p:nvSpPr>
          <p:cNvPr id="173" name="CustomShape 4"/>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6"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187"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188" name="CustomShape 17"/>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89"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190" name="CustomShape 18"/>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19"/>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0"/>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 name="CustomShape 21"/>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2"/>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3"/>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 name="CustomShape 24"/>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5"/>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6"/>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27"/>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 name="CustomShape 28"/>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29"/>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2" name="CustomShape 30"/>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3" name="CustomShape 31"/>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2"/>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3"/>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4"/>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 name="CustomShape 35"/>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6"/>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 name="CustomShape 37"/>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 name="CustomShape 38"/>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1" name="CustomShape 39"/>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352440" y="324000"/>
            <a:ext cx="531252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Underfitting</a:t>
            </a:r>
            <a:endParaRPr b="0" lang="en-US" sz="5000" spc="-1" strike="noStrike">
              <a:latin typeface="Arial"/>
            </a:endParaRPr>
          </a:p>
        </p:txBody>
      </p:sp>
      <p:sp>
        <p:nvSpPr>
          <p:cNvPr id="213" name="CustomShape 2"/>
          <p:cNvSpPr/>
          <p:nvPr/>
        </p:nvSpPr>
        <p:spPr>
          <a:xfrm>
            <a:off x="352440" y="1679040"/>
            <a:ext cx="11439000" cy="19148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DejaVu Sans"/>
              </a:rPr>
              <a:t>A statistical model or a machine learning algorithm is said to have underfitting when it cannot capture the underlying trend of the data.</a:t>
            </a:r>
            <a:endParaRPr b="0" lang="en-US" sz="2400" spc="-1" strike="noStrike">
              <a:latin typeface="Arial"/>
            </a:endParaRPr>
          </a:p>
          <a:p>
            <a:pPr>
              <a:lnSpc>
                <a:spcPct val="100000"/>
              </a:lnSpc>
            </a:pPr>
            <a:r>
              <a:rPr b="0" lang="en-US" sz="2400" spc="-1" strike="noStrike">
                <a:solidFill>
                  <a:srgbClr val="000000"/>
                </a:solidFill>
                <a:latin typeface="Arial"/>
                <a:ea typeface="DejaVu Sans"/>
              </a:rPr>
              <a:t>It is also called a high bias problem. </a:t>
            </a:r>
            <a:endParaRPr b="0" lang="en-US" sz="2400" spc="-1" strike="noStrike">
              <a:latin typeface="Arial"/>
            </a:endParaRPr>
          </a:p>
        </p:txBody>
      </p:sp>
      <p:pic>
        <p:nvPicPr>
          <p:cNvPr id="214" name="Picture 11" descr=""/>
          <p:cNvPicPr/>
          <p:nvPr/>
        </p:nvPicPr>
        <p:blipFill>
          <a:blip r:embed="rId1"/>
          <a:stretch/>
        </p:blipFill>
        <p:spPr>
          <a:xfrm>
            <a:off x="11110680" y="123840"/>
            <a:ext cx="926280" cy="977400"/>
          </a:xfrm>
          <a:prstGeom prst="rect">
            <a:avLst/>
          </a:prstGeom>
          <a:ln>
            <a:noFill/>
          </a:ln>
        </p:spPr>
      </p:pic>
      <p:sp>
        <p:nvSpPr>
          <p:cNvPr id="215"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8"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229"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230"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31"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232"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8"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4"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2"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4" name="" descr=""/>
          <p:cNvPicPr/>
          <p:nvPr/>
        </p:nvPicPr>
        <p:blipFill>
          <a:blip r:embed="rId5"/>
          <a:srcRect l="0" t="0" r="34113" b="0"/>
          <a:stretch/>
        </p:blipFill>
        <p:spPr>
          <a:xfrm>
            <a:off x="5486400" y="2560320"/>
            <a:ext cx="6581880" cy="3154320"/>
          </a:xfrm>
          <a:prstGeom prst="rect">
            <a:avLst/>
          </a:prstGeom>
          <a:ln>
            <a:noFill/>
          </a:ln>
        </p:spPr>
      </p:pic>
      <p:sp>
        <p:nvSpPr>
          <p:cNvPr id="255" name="CustomShape 39"/>
          <p:cNvSpPr/>
          <p:nvPr/>
        </p:nvSpPr>
        <p:spPr>
          <a:xfrm>
            <a:off x="1097280" y="4023360"/>
            <a:ext cx="4570560" cy="344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An example of an underfitting problem.</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52440" y="324000"/>
            <a:ext cx="44006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257" name="CustomShape 2"/>
          <p:cNvSpPr/>
          <p:nvPr/>
        </p:nvSpPr>
        <p:spPr>
          <a:xfrm>
            <a:off x="352440" y="1463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a:t>
            </a:r>
            <a:endParaRPr b="0" lang="en-US" sz="2400" spc="-1" strike="noStrike">
              <a:latin typeface="Arial"/>
            </a:endParaRPr>
          </a:p>
        </p:txBody>
      </p:sp>
      <p:pic>
        <p:nvPicPr>
          <p:cNvPr id="258" name="Picture 11" descr=""/>
          <p:cNvPicPr/>
          <p:nvPr/>
        </p:nvPicPr>
        <p:blipFill>
          <a:blip r:embed="rId1"/>
          <a:stretch/>
        </p:blipFill>
        <p:spPr>
          <a:xfrm>
            <a:off x="11110680" y="123840"/>
            <a:ext cx="926280" cy="977400"/>
          </a:xfrm>
          <a:prstGeom prst="rect">
            <a:avLst/>
          </a:prstGeom>
          <a:ln>
            <a:noFill/>
          </a:ln>
        </p:spPr>
      </p:pic>
      <p:sp>
        <p:nvSpPr>
          <p:cNvPr id="259"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2"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273"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274"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75"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276"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430560" y="4023360"/>
            <a:ext cx="4871520" cy="600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model in this case fits the training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data so well but fails fitting the testing data.</a:t>
            </a:r>
            <a:endParaRPr b="0" lang="en-US" sz="1800" spc="-1" strike="noStrike">
              <a:latin typeface="Arial"/>
            </a:endParaRPr>
          </a:p>
        </p:txBody>
      </p:sp>
      <p:pic>
        <p:nvPicPr>
          <p:cNvPr id="299" name="" descr=""/>
          <p:cNvPicPr/>
          <p:nvPr/>
        </p:nvPicPr>
        <p:blipFill>
          <a:blip r:embed="rId5"/>
          <a:srcRect l="33112" t="9029" r="0" b="5877"/>
          <a:stretch/>
        </p:blipFill>
        <p:spPr>
          <a:xfrm>
            <a:off x="5662080" y="3150720"/>
            <a:ext cx="6309000" cy="27882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352440" y="324000"/>
            <a:ext cx="44006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301" name="CustomShape 2"/>
          <p:cNvSpPr/>
          <p:nvPr/>
        </p:nvSpPr>
        <p:spPr>
          <a:xfrm>
            <a:off x="1036440" y="2399040"/>
            <a:ext cx="11439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An overfitted model</a:t>
            </a:r>
            <a:endParaRPr b="0" lang="en-US" sz="2400" spc="-1" strike="noStrike">
              <a:latin typeface="Arial"/>
            </a:endParaRPr>
          </a:p>
          <a:p>
            <a:pPr>
              <a:lnSpc>
                <a:spcPct val="100000"/>
              </a:lnSpc>
            </a:pPr>
            <a:r>
              <a:rPr b="0" lang="en-US" sz="2400" spc="-1" strike="noStrike">
                <a:solidFill>
                  <a:srgbClr val="000000"/>
                </a:solidFill>
                <a:latin typeface="Arial"/>
                <a:ea typeface="Hack"/>
              </a:rPr>
              <a:t>is so called to have</a:t>
            </a:r>
            <a:endParaRPr b="0" lang="en-US" sz="2400" spc="-1" strike="noStrike">
              <a:latin typeface="Arial"/>
            </a:endParaRPr>
          </a:p>
          <a:p>
            <a:pPr>
              <a:lnSpc>
                <a:spcPct val="100000"/>
              </a:lnSpc>
            </a:pPr>
            <a:r>
              <a:rPr b="0" lang="en-US" sz="2400" spc="-1" strike="noStrike">
                <a:solidFill>
                  <a:srgbClr val="000000"/>
                </a:solidFill>
                <a:latin typeface="Arial"/>
                <a:ea typeface="Hack"/>
              </a:rPr>
              <a:t>high variance.</a:t>
            </a:r>
            <a:endParaRPr b="0" lang="en-US" sz="2400" spc="-1" strike="noStrike">
              <a:latin typeface="Arial"/>
            </a:endParaRPr>
          </a:p>
        </p:txBody>
      </p:sp>
      <p:pic>
        <p:nvPicPr>
          <p:cNvPr id="302" name="Picture 11" descr=""/>
          <p:cNvPicPr/>
          <p:nvPr/>
        </p:nvPicPr>
        <p:blipFill>
          <a:blip r:embed="rId1"/>
          <a:stretch/>
        </p:blipFill>
        <p:spPr>
          <a:xfrm>
            <a:off x="11110680" y="123840"/>
            <a:ext cx="926280" cy="977400"/>
          </a:xfrm>
          <a:prstGeom prst="rect">
            <a:avLst/>
          </a:prstGeom>
          <a:ln>
            <a:noFill/>
          </a:ln>
        </p:spPr>
      </p:pic>
      <p:sp>
        <p:nvSpPr>
          <p:cNvPr id="303"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318"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320"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5029200" y="1368720"/>
            <a:ext cx="5704560" cy="4597920"/>
          </a:xfrm>
          <a:prstGeom prst="rect">
            <a:avLst/>
          </a:prstGeom>
          <a:ln>
            <a:noFill/>
          </a:ln>
        </p:spPr>
      </p:pic>
      <p:sp>
        <p:nvSpPr>
          <p:cNvPr id="343" name="CustomShape 39"/>
          <p:cNvSpPr/>
          <p:nvPr/>
        </p:nvSpPr>
        <p:spPr>
          <a:xfrm>
            <a:off x="343080" y="4821120"/>
            <a:ext cx="6787800" cy="72360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In such a model , a linear fit would perform finer than the fit shown in the graph using high order polynomial terms with such a noise or variance in the training set generates a high variance overfitted model.</a:t>
            </a:r>
            <a:endParaRPr b="0" lang="en-US" sz="1500" spc="-1" strike="noStrike">
              <a:latin typeface="Arial"/>
            </a:endParaRPr>
          </a:p>
        </p:txBody>
      </p:sp>
      <p:sp>
        <p:nvSpPr>
          <p:cNvPr id="344" name="CustomShape 40"/>
          <p:cNvSpPr/>
          <p:nvPr/>
        </p:nvSpPr>
        <p:spPr>
          <a:xfrm>
            <a:off x="4810320" y="5669280"/>
            <a:ext cx="912960" cy="297360"/>
          </a:xfrm>
          <a:prstGeom prst="rect">
            <a:avLst/>
          </a:prstGeom>
          <a:solidFill>
            <a:srgbClr val="ffffff"/>
          </a:solidFill>
          <a:ln>
            <a:solidFill>
              <a:srgbClr val="ffffff"/>
            </a:solid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352440" y="324000"/>
            <a:ext cx="2206440" cy="847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Fitting</a:t>
            </a:r>
            <a:endParaRPr b="0" lang="en-US" sz="5000" spc="-1" strike="noStrike">
              <a:latin typeface="Arial"/>
            </a:endParaRPr>
          </a:p>
        </p:txBody>
      </p:sp>
      <p:sp>
        <p:nvSpPr>
          <p:cNvPr id="346" name="CustomShape 2"/>
          <p:cNvSpPr/>
          <p:nvPr/>
        </p:nvSpPr>
        <p:spPr>
          <a:xfrm>
            <a:off x="91440" y="1355040"/>
            <a:ext cx="12384000" cy="7563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ce181e"/>
                </a:solidFill>
                <a:latin typeface="Arial"/>
                <a:ea typeface="Hack"/>
              </a:rPr>
              <a:t>Overfitting</a:t>
            </a:r>
            <a:r>
              <a:rPr b="0" lang="en-US" sz="2400" spc="-1" strike="noStrike">
                <a:solidFill>
                  <a:srgbClr val="000000"/>
                </a:solidFill>
                <a:latin typeface="Arial"/>
                <a:ea typeface="Hack"/>
              </a:rPr>
              <a:t>: Good performance on the training data, poor generliazation to other data.</a:t>
            </a:r>
            <a:endParaRPr b="0" lang="en-US" sz="2400" spc="-1" strike="noStrike">
              <a:latin typeface="Arial"/>
            </a:endParaRPr>
          </a:p>
          <a:p>
            <a:pPr>
              <a:lnSpc>
                <a:spcPct val="100000"/>
              </a:lnSpc>
            </a:pPr>
            <a:r>
              <a:rPr b="0" lang="en-US" sz="2400" spc="-1" strike="noStrike">
                <a:solidFill>
                  <a:srgbClr val="ce181e"/>
                </a:solidFill>
                <a:latin typeface="Arial"/>
                <a:ea typeface="Hack"/>
              </a:rPr>
              <a:t>Underfitting</a:t>
            </a:r>
            <a:r>
              <a:rPr b="0" lang="en-US" sz="2400" spc="-1" strike="noStrike">
                <a:solidFill>
                  <a:srgbClr val="000000"/>
                </a:solidFill>
                <a:latin typeface="Arial"/>
                <a:ea typeface="Hack"/>
              </a:rPr>
              <a:t>: Poor performance on the training data and poor generalization to other data</a:t>
            </a:r>
            <a:endParaRPr b="0" lang="en-US" sz="2400" spc="-1" strike="noStrike">
              <a:latin typeface="Arial"/>
            </a:endParaRPr>
          </a:p>
        </p:txBody>
      </p:sp>
      <p:pic>
        <p:nvPicPr>
          <p:cNvPr id="347" name="Picture 11" descr=""/>
          <p:cNvPicPr/>
          <p:nvPr/>
        </p:nvPicPr>
        <p:blipFill>
          <a:blip r:embed="rId1"/>
          <a:stretch/>
        </p:blipFill>
        <p:spPr>
          <a:xfrm>
            <a:off x="11110680" y="123840"/>
            <a:ext cx="926280" cy="977400"/>
          </a:xfrm>
          <a:prstGeom prst="rect">
            <a:avLst/>
          </a:prstGeom>
          <a:ln>
            <a:noFill/>
          </a:ln>
        </p:spPr>
      </p:pic>
      <p:sp>
        <p:nvSpPr>
          <p:cNvPr id="348" name="CustomShape 3"/>
          <p:cNvSpPr/>
          <p:nvPr/>
        </p:nvSpPr>
        <p:spPr>
          <a:xfrm>
            <a:off x="650268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3777120" y="624240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69483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85809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7"/>
          <p:cNvSpPr/>
          <p:nvPr/>
        </p:nvSpPr>
        <p:spPr>
          <a:xfrm>
            <a:off x="79275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8"/>
          <p:cNvSpPr/>
          <p:nvPr/>
        </p:nvSpPr>
        <p:spPr>
          <a:xfrm>
            <a:off x="74242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9"/>
          <p:cNvSpPr/>
          <p:nvPr/>
        </p:nvSpPr>
        <p:spPr>
          <a:xfrm>
            <a:off x="83412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0"/>
          <p:cNvSpPr/>
          <p:nvPr/>
        </p:nvSpPr>
        <p:spPr>
          <a:xfrm>
            <a:off x="72655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1"/>
          <p:cNvSpPr/>
          <p:nvPr/>
        </p:nvSpPr>
        <p:spPr>
          <a:xfrm>
            <a:off x="657216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2"/>
          <p:cNvSpPr/>
          <p:nvPr/>
        </p:nvSpPr>
        <p:spPr>
          <a:xfrm>
            <a:off x="914112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3"/>
          <p:cNvSpPr/>
          <p:nvPr/>
        </p:nvSpPr>
        <p:spPr>
          <a:xfrm>
            <a:off x="874620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4"/>
          <p:cNvSpPr/>
          <p:nvPr/>
        </p:nvSpPr>
        <p:spPr>
          <a:xfrm>
            <a:off x="7566840" y="6356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5"/>
          <p:cNvSpPr/>
          <p:nvPr/>
        </p:nvSpPr>
        <p:spPr>
          <a:xfrm>
            <a:off x="9368280" y="6356160"/>
            <a:ext cx="2808360" cy="49392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40800" cy="77580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1080" cy="922680"/>
          </a:xfrm>
          <a:prstGeom prst="rect">
            <a:avLst/>
          </a:prstGeom>
          <a:ln>
            <a:noFill/>
          </a:ln>
          <a:effectLst>
            <a:outerShdw algn="tl" blurRad="50800" dir="2700000" dist="38100" rotWithShape="0">
              <a:srgbClr val="000000">
                <a:alpha val="40000"/>
              </a:srgbClr>
            </a:outerShdw>
          </a:effectLst>
        </p:spPr>
      </p:pic>
      <p:sp>
        <p:nvSpPr>
          <p:cNvPr id="363" name="CustomShape 16"/>
          <p:cNvSpPr/>
          <p:nvPr/>
        </p:nvSpPr>
        <p:spPr>
          <a:xfrm>
            <a:off x="10149840" y="6473160"/>
            <a:ext cx="2026440" cy="36036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7880" cy="650160"/>
          </a:xfrm>
          <a:prstGeom prst="rect">
            <a:avLst/>
          </a:prstGeom>
          <a:ln>
            <a:noFill/>
          </a:ln>
          <a:effectLst>
            <a:outerShdw algn="tl" blurRad="50800" dir="2700000" dist="38100" rotWithShape="0">
              <a:srgbClr val="000000">
                <a:alpha val="40000"/>
              </a:srgbClr>
            </a:outerShdw>
          </a:effectLst>
        </p:spPr>
      </p:pic>
      <p:sp>
        <p:nvSpPr>
          <p:cNvPr id="365" name="CustomShape 17"/>
          <p:cNvSpPr/>
          <p:nvPr/>
        </p:nvSpPr>
        <p:spPr>
          <a:xfrm>
            <a:off x="96660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8"/>
          <p:cNvSpPr/>
          <p:nvPr/>
        </p:nvSpPr>
        <p:spPr>
          <a:xfrm>
            <a:off x="259884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19"/>
          <p:cNvSpPr/>
          <p:nvPr/>
        </p:nvSpPr>
        <p:spPr>
          <a:xfrm>
            <a:off x="194544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0"/>
          <p:cNvSpPr/>
          <p:nvPr/>
        </p:nvSpPr>
        <p:spPr>
          <a:xfrm>
            <a:off x="1442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1"/>
          <p:cNvSpPr/>
          <p:nvPr/>
        </p:nvSpPr>
        <p:spPr>
          <a:xfrm>
            <a:off x="309240" y="62373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2"/>
          <p:cNvSpPr/>
          <p:nvPr/>
        </p:nvSpPr>
        <p:spPr>
          <a:xfrm>
            <a:off x="0" y="635616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3"/>
          <p:cNvSpPr/>
          <p:nvPr/>
        </p:nvSpPr>
        <p:spPr>
          <a:xfrm>
            <a:off x="235908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4"/>
          <p:cNvSpPr/>
          <p:nvPr/>
        </p:nvSpPr>
        <p:spPr>
          <a:xfrm>
            <a:off x="128376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5"/>
          <p:cNvSpPr/>
          <p:nvPr/>
        </p:nvSpPr>
        <p:spPr>
          <a:xfrm>
            <a:off x="59004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6"/>
          <p:cNvSpPr/>
          <p:nvPr/>
        </p:nvSpPr>
        <p:spPr>
          <a:xfrm>
            <a:off x="3159000" y="62384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7"/>
          <p:cNvSpPr/>
          <p:nvPr/>
        </p:nvSpPr>
        <p:spPr>
          <a:xfrm>
            <a:off x="2764080" y="6347160"/>
            <a:ext cx="1340280" cy="49392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8"/>
          <p:cNvSpPr/>
          <p:nvPr/>
        </p:nvSpPr>
        <p:spPr>
          <a:xfrm>
            <a:off x="158472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29"/>
          <p:cNvSpPr/>
          <p:nvPr/>
        </p:nvSpPr>
        <p:spPr>
          <a:xfrm>
            <a:off x="3468960" y="6351480"/>
            <a:ext cx="1340280" cy="49392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0"/>
          <p:cNvSpPr/>
          <p:nvPr/>
        </p:nvSpPr>
        <p:spPr>
          <a:xfrm>
            <a:off x="4413960" y="626364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1"/>
          <p:cNvSpPr/>
          <p:nvPr/>
        </p:nvSpPr>
        <p:spPr>
          <a:xfrm>
            <a:off x="6046560" y="625176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2"/>
          <p:cNvSpPr/>
          <p:nvPr/>
        </p:nvSpPr>
        <p:spPr>
          <a:xfrm>
            <a:off x="539316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3"/>
          <p:cNvSpPr/>
          <p:nvPr/>
        </p:nvSpPr>
        <p:spPr>
          <a:xfrm>
            <a:off x="4889880" y="6250680"/>
            <a:ext cx="1340280" cy="49392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4"/>
          <p:cNvSpPr/>
          <p:nvPr/>
        </p:nvSpPr>
        <p:spPr>
          <a:xfrm>
            <a:off x="5806800" y="634284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5"/>
          <p:cNvSpPr/>
          <p:nvPr/>
        </p:nvSpPr>
        <p:spPr>
          <a:xfrm>
            <a:off x="4731120" y="6329880"/>
            <a:ext cx="1340280" cy="49392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6"/>
          <p:cNvSpPr/>
          <p:nvPr/>
        </p:nvSpPr>
        <p:spPr>
          <a:xfrm>
            <a:off x="403740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7"/>
          <p:cNvSpPr/>
          <p:nvPr/>
        </p:nvSpPr>
        <p:spPr>
          <a:xfrm>
            <a:off x="6221520" y="635940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8"/>
          <p:cNvSpPr/>
          <p:nvPr/>
        </p:nvSpPr>
        <p:spPr>
          <a:xfrm>
            <a:off x="5032080" y="6356160"/>
            <a:ext cx="1340280" cy="49392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378440" y="2723760"/>
            <a:ext cx="9433440" cy="3277440"/>
          </a:xfrm>
          <a:prstGeom prst="rect">
            <a:avLst/>
          </a:prstGeom>
          <a:ln>
            <a:noFill/>
          </a:ln>
        </p:spPr>
      </p:pic>
      <p:sp>
        <p:nvSpPr>
          <p:cNvPr id="388" name="CustomShape 39"/>
          <p:cNvSpPr/>
          <p:nvPr/>
        </p:nvSpPr>
        <p:spPr>
          <a:xfrm>
            <a:off x="4389120" y="2632320"/>
            <a:ext cx="3290400" cy="3290400"/>
          </a:xfrm>
          <a:prstGeom prst="rect">
            <a:avLst/>
          </a:prstGeom>
          <a:solidFill>
            <a:srgbClr val="ffffff"/>
          </a:solidFill>
          <a:ln>
            <a:solidFill>
              <a:srgbClr val="ffffff"/>
            </a:solid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322</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2021-01-21T19:47:01Z</dcterms:modified>
  <cp:revision>35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